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81" r:id="rId2"/>
    <p:sldId id="264" r:id="rId3"/>
    <p:sldId id="328" r:id="rId4"/>
    <p:sldId id="290" r:id="rId5"/>
    <p:sldId id="303" r:id="rId6"/>
    <p:sldId id="309" r:id="rId7"/>
    <p:sldId id="308" r:id="rId8"/>
    <p:sldId id="307" r:id="rId9"/>
    <p:sldId id="316" r:id="rId10"/>
    <p:sldId id="310" r:id="rId11"/>
    <p:sldId id="299" r:id="rId12"/>
    <p:sldId id="313" r:id="rId13"/>
    <p:sldId id="314" r:id="rId14"/>
    <p:sldId id="315" r:id="rId15"/>
    <p:sldId id="311" r:id="rId16"/>
    <p:sldId id="317" r:id="rId17"/>
    <p:sldId id="318" r:id="rId18"/>
    <p:sldId id="320" r:id="rId19"/>
    <p:sldId id="312" r:id="rId20"/>
    <p:sldId id="321" r:id="rId21"/>
    <p:sldId id="322" r:id="rId22"/>
    <p:sldId id="324" r:id="rId23"/>
    <p:sldId id="323" r:id="rId24"/>
    <p:sldId id="325" r:id="rId25"/>
    <p:sldId id="326" r:id="rId26"/>
    <p:sldId id="327" r:id="rId27"/>
    <p:sldId id="30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e Lee" initials="CL" lastIdx="1" clrIdx="0">
    <p:extLst>
      <p:ext uri="{19B8F6BF-5375-455C-9EA6-DF929625EA0E}">
        <p15:presenceInfo xmlns:p15="http://schemas.microsoft.com/office/powerpoint/2012/main" userId="178a2a86dbaedc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D8D"/>
    <a:srgbClr val="222222"/>
    <a:srgbClr val="2184A3"/>
    <a:srgbClr val="34296C"/>
    <a:srgbClr val="83EFFF"/>
    <a:srgbClr val="80EFE4"/>
    <a:srgbClr val="00CFFF"/>
    <a:srgbClr val="009BC3"/>
    <a:srgbClr val="50005E"/>
    <a:srgbClr val="A5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3" autoAdjust="0"/>
    <p:restoredTop sz="93140" autoAdjust="0"/>
  </p:normalViewPr>
  <p:slideViewPr>
    <p:cSldViewPr snapToGrid="0" snapToObjects="1">
      <p:cViewPr varScale="1">
        <p:scale>
          <a:sx n="63" d="100"/>
          <a:sy n="63" d="100"/>
        </p:scale>
        <p:origin x="8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8AD4D-8110-2D47-A7BE-9B211FEBAB9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60E98-98C1-EE47-B246-ABF98F9B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commerce360.com/2019/12/24/2019-ecommerce-in-review-online-grocery-sales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commerce360.com/2019/12/24/2019-ecommerce-in-review-online-grocery-sales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commerce360.com/2019/12/24/2019-ecommerce-in-review-online-grocery-sale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27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 – day part (try timing that works for your brand - only on when people are searching – morning, early evening)</a:t>
            </a:r>
          </a:p>
          <a:p>
            <a:pPr marL="4572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Amazon Media (retargeting on non-Amazon) is a $30k minimum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48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02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6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Walmart Media Group isn’t self-service and is managed by Walmart Media Group. $100k minimum spend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46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11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mining: repeat purchase rate, target consumer demographics, purchasing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7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89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 – drive this up since you have fixed costs (pick and pack fees, shipping)</a:t>
            </a:r>
          </a:p>
          <a:p>
            <a:pPr marL="4572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 – drive this down – leading indicators are Cost Per Click and Click Through Rate for digital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85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99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get clear on objectives and key results so you know what you’re working on and if you’re red, yellow, or green against your goals.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just like traditional B&amp;M retailers, online retailers have clear value propositions and target consumers</a:t>
            </a:r>
          </a:p>
          <a:p>
            <a:r>
              <a:rPr lang="en-US" dirty="0"/>
              <a:t>There are lots of smaller online only retailers, too. </a:t>
            </a:r>
          </a:p>
          <a:p>
            <a:r>
              <a:rPr lang="en-US" dirty="0"/>
              <a:t>Extension of grocery stores is both click-and collect as well as delivery </a:t>
            </a:r>
          </a:p>
          <a:p>
            <a:r>
              <a:rPr lang="en-US" dirty="0"/>
              <a:t>Walmart online grocery sales surpass Amazon sales in 2019</a:t>
            </a:r>
            <a:endParaRPr lang="en-US" dirty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8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6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71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Ecomm</a:t>
            </a:r>
            <a:r>
              <a:rPr lang="en-US" dirty="0"/>
              <a:t> is crowded and takes just as much time &amp; resources to support as traditional retailer. Amazon &amp; google flywheels take time to get started</a:t>
            </a:r>
          </a:p>
          <a:p>
            <a:r>
              <a:rPr lang="en-US" dirty="0"/>
              <a:t>Marketing promotions – think of this as your trade promotion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Amazon has a keyword driven algorithm – text is important. Just as in SEO, decide on the long term keywords to go after and own</a:t>
            </a:r>
          </a:p>
          <a:p>
            <a:r>
              <a:rPr lang="en-US" dirty="0"/>
              <a:t>Basically need to use FBA to meet timing requirements and “Amazon Prime” badge</a:t>
            </a:r>
          </a:p>
          <a:p>
            <a:r>
              <a:rPr lang="en-US" dirty="0"/>
              <a:t>Fees are dependent on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6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Amazon is first place people go to for product searches - reviews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8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use coupons if possible – </a:t>
            </a:r>
            <a:r>
              <a:rPr lang="en-US" dirty="0" err="1"/>
              <a:t>venmo</a:t>
            </a:r>
            <a:r>
              <a:rPr lang="en-US" dirty="0"/>
              <a:t> people refunds, etc. Amazon knows when you’re discounting product</a:t>
            </a:r>
          </a:p>
          <a:p>
            <a:r>
              <a:rPr lang="en-US" dirty="0"/>
              <a:t>Keyword ranking push: 2 week launch window – new item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60E98-98C1-EE47-B246-ABF98F9BD1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7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E42F-DDFC-4205-B6EC-BB1DEE48C119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3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30D8-5984-476F-89FF-E5583652B638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0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2B6E-B843-4A51-8698-9D18B80AF031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3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1415-2FD7-4D0E-B53B-234DA0C8AC63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6528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FDF0-CB4E-4D0A-87B1-64F719738AE2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1462-F537-469D-A440-3D3EE6049BDC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10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C11F-4EAF-41BF-AEC4-590D92CC032C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4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3E99-3E0D-4DF6-83C2-0AB34B413174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9B6F-B840-43C3-8F37-B6F1E789CEB7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5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1CA-A21E-45A5-B9E9-2D642F4DCF23}" type="datetime1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9871-A001-47BA-846A-E69A7C7972C2}" type="datetime1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4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2F0B-9EE1-42F8-87ED-18769C906551}" type="datetime1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1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D1E6-FCFC-49BF-9D08-4AB9E98EBA79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F663-FD96-4512-BA65-E89779BAA900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1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4ACE-18E2-447B-8019-DE57E8584FFE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6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3"/>
          <p:cNvSpPr/>
          <p:nvPr/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3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5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/>
          <p:cNvSpPr/>
          <p:nvPr/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5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1D110-4166-4D77-BF29-7329602F6102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0D54265-95F8-BA47-9E44-50C625B3F05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761663" y="5503354"/>
            <a:ext cx="1302830" cy="12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6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christiesle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llercentral.amazon.com/gp/help/external/201112670?language=en_U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services.amazon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helium10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edbackexpres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place.walmart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hyperlink" Target="https://www.nourishingfoodmarketing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christiesle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urishingfoodmarketing.com/2020/04/27/the-definitive-guide-to-creating-a-marketing-plan-for-food-and-beverage-brand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commerce360.com/article/us-ecommerce-sal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digitalcommerce360.com/2020/04/01/us-ecommerce-sales-rise-25-since-beginning-of-march/" TargetMode="External"/><Relationship Id="rId4" Type="http://schemas.openxmlformats.org/officeDocument/2006/relationships/hyperlink" Target="https://multichannelmerchant.com/operations/amazon-walmart-will-dominate-e-grocery-food-sales-202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commerce360.com/2019/12/24/2019-ecommerce-in-review-online-grocery-sal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00E46F33-83FB-411E-9BE4-C15BB11D2FC5}"/>
              </a:ext>
            </a:extLst>
          </p:cNvPr>
          <p:cNvSpPr txBox="1">
            <a:spLocks/>
          </p:cNvSpPr>
          <p:nvPr/>
        </p:nvSpPr>
        <p:spPr>
          <a:xfrm>
            <a:off x="159061" y="1491552"/>
            <a:ext cx="9814560" cy="3199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bg2"/>
                </a:solidFill>
              </a:rPr>
              <a:t>Getting Started with </a:t>
            </a:r>
          </a:p>
          <a:p>
            <a:pPr algn="ctr"/>
            <a:r>
              <a:rPr lang="en-US" sz="4000" dirty="0">
                <a:solidFill>
                  <a:schemeClr val="bg2"/>
                </a:solidFill>
              </a:rPr>
              <a:t>Ecommerce for Food &amp; Beverage Brands: </a:t>
            </a:r>
          </a:p>
          <a:p>
            <a:pPr algn="ctr"/>
            <a:r>
              <a:rPr lang="en-US" sz="4000" dirty="0">
                <a:solidFill>
                  <a:schemeClr val="bg2"/>
                </a:solidFill>
              </a:rPr>
              <a:t>Creating Your Channel Strategy 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4DA1F0DB-0093-4CC6-B1A9-84606CB99F6C}"/>
              </a:ext>
            </a:extLst>
          </p:cNvPr>
          <p:cNvSpPr txBox="1">
            <a:spLocks/>
          </p:cNvSpPr>
          <p:nvPr/>
        </p:nvSpPr>
        <p:spPr>
          <a:xfrm>
            <a:off x="501174" y="5087194"/>
            <a:ext cx="546487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Christie Lee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516-967-8810</a:t>
            </a:r>
          </a:p>
          <a:p>
            <a:pPr algn="l"/>
            <a:r>
              <a:rPr lang="en-US" dirty="0" err="1">
                <a:solidFill>
                  <a:schemeClr val="bg2"/>
                </a:solidFill>
              </a:rPr>
              <a:t>christie@nourishingfoodmarketing.com</a:t>
            </a:r>
            <a:endParaRPr lang="en-US" dirty="0">
              <a:solidFill>
                <a:schemeClr val="bg2"/>
              </a:solidFill>
            </a:endParaRPr>
          </a:p>
          <a:p>
            <a:pPr algn="l"/>
            <a:r>
              <a:rPr lang="en-US" dirty="0">
                <a:hlinkClick r:id="rId3"/>
              </a:rPr>
              <a:t>https://www.nourishingfoodmarketing.com/</a:t>
            </a:r>
          </a:p>
          <a:p>
            <a:pPr algn="l"/>
            <a:r>
              <a:rPr lang="en-US" dirty="0">
                <a:hlinkClick r:id="rId3"/>
              </a:rPr>
              <a:t>https://www.linkedin.com/in/christieslee/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5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F33BF8-219C-498E-A0A5-19576C44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DEEP DIVE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67AC3C-DAD6-4067-9268-487472EF1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4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265"/>
            <a:ext cx="8596668" cy="1320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AMAZON 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5537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C01810-71B1-4EBE-9BDF-69D513E66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404282"/>
              </p:ext>
            </p:extLst>
          </p:nvPr>
        </p:nvGraphicFramePr>
        <p:xfrm>
          <a:off x="328773" y="2157618"/>
          <a:ext cx="8774131" cy="4328648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376713">
                  <a:extLst>
                    <a:ext uri="{9D8B030D-6E8A-4147-A177-3AD203B41FA5}">
                      <a16:colId xmlns:a16="http://schemas.microsoft.com/office/drawing/2014/main" val="3670649414"/>
                    </a:ext>
                  </a:extLst>
                </a:gridCol>
                <a:gridCol w="3698709">
                  <a:extLst>
                    <a:ext uri="{9D8B030D-6E8A-4147-A177-3AD203B41FA5}">
                      <a16:colId xmlns:a16="http://schemas.microsoft.com/office/drawing/2014/main" val="2842836209"/>
                    </a:ext>
                  </a:extLst>
                </a:gridCol>
                <a:gridCol w="3698709">
                  <a:extLst>
                    <a:ext uri="{9D8B030D-6E8A-4147-A177-3AD203B41FA5}">
                      <a16:colId xmlns:a16="http://schemas.microsoft.com/office/drawing/2014/main" val="1023371681"/>
                    </a:ext>
                  </a:extLst>
                </a:gridCol>
              </a:tblGrid>
              <a:tr h="1163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The Basics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Manufacturer-led portal to sell your products to Amazon customers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&gt;$10M in annual sales unless you’re part of </a:t>
                      </a:r>
                      <a:r>
                        <a:rPr lang="en-US" sz="1800" b="0" i="0" dirty="0" err="1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LaunchPad</a:t>
                      </a:r>
                      <a:endParaRPr lang="en-US"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Wholesale sales – sell at a wholesale price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431021"/>
                  </a:ext>
                </a:extLst>
              </a:tr>
              <a:tr h="66500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Pricing</a:t>
                      </a:r>
                      <a:endParaRPr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Manufacturer-controlled retail pricing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Promotions available</a:t>
                      </a:r>
                      <a:endParaRPr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Amazon-controlled retail pricing and promotions</a:t>
                      </a:r>
                      <a:endParaRPr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48675"/>
                  </a:ext>
                </a:extLst>
              </a:tr>
              <a:tr h="66500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Logistics</a:t>
                      </a:r>
                      <a:endParaRPr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Fulfilled by Merchant (FBM) or Fulfilled by Amazon (FBA)</a:t>
                      </a:r>
                      <a:endParaRPr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Fulfilled By Amazon (FBA) </a:t>
                      </a:r>
                      <a:endParaRPr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442802"/>
                  </a:ext>
                </a:extLst>
              </a:tr>
              <a:tr h="13112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Cost Structure</a:t>
                      </a:r>
                      <a:endParaRPr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15% commission to Amazon plus </a:t>
                      </a: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  <a:hlinkClick r:id="rId3"/>
                        </a:rPr>
                        <a:t>FBA costs</a:t>
                      </a:r>
                      <a:endParaRPr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Wholesale pricing (mandatory 7-18% for marketing co-op + damage allowance)</a:t>
                      </a:r>
                      <a:endParaRPr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257272"/>
                  </a:ext>
                </a:extLst>
              </a:tr>
            </a:tbl>
          </a:graphicData>
        </a:graphic>
      </p:graphicFrame>
      <p:pic>
        <p:nvPicPr>
          <p:cNvPr id="9" name="Picture 12" descr="How to Become Successful on Amazon Seller Central with FBA">
            <a:extLst>
              <a:ext uri="{FF2B5EF4-FFF2-40B4-BE49-F238E27FC236}">
                <a16:creationId xmlns:a16="http://schemas.microsoft.com/office/drawing/2014/main" id="{4FA10261-4BD0-4D1A-9442-C547AF3E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02" y="1428404"/>
            <a:ext cx="2686676" cy="6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Amazon moves focus from vendor to seller accounts">
            <a:extLst>
              <a:ext uri="{FF2B5EF4-FFF2-40B4-BE49-F238E27FC236}">
                <a16:creationId xmlns:a16="http://schemas.microsoft.com/office/drawing/2014/main" id="{B9CBBC92-18CA-4695-9562-B38FCBF8E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32433" r="13118" b="30341"/>
          <a:stretch/>
        </p:blipFill>
        <p:spPr bwMode="auto">
          <a:xfrm>
            <a:off x="5609081" y="1338981"/>
            <a:ext cx="3192310" cy="72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6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265"/>
            <a:ext cx="8596668" cy="1320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AMAZON TRADEOFFS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5537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C01810-71B1-4EBE-9BDF-69D513E66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552253"/>
              </p:ext>
            </p:extLst>
          </p:nvPr>
        </p:nvGraphicFramePr>
        <p:xfrm>
          <a:off x="328773" y="2213289"/>
          <a:ext cx="8763857" cy="393186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807489">
                  <a:extLst>
                    <a:ext uri="{9D8B030D-6E8A-4147-A177-3AD203B41FA5}">
                      <a16:colId xmlns:a16="http://schemas.microsoft.com/office/drawing/2014/main" val="3670649414"/>
                    </a:ext>
                  </a:extLst>
                </a:gridCol>
                <a:gridCol w="3478184">
                  <a:extLst>
                    <a:ext uri="{9D8B030D-6E8A-4147-A177-3AD203B41FA5}">
                      <a16:colId xmlns:a16="http://schemas.microsoft.com/office/drawing/2014/main" val="2842836209"/>
                    </a:ext>
                  </a:extLst>
                </a:gridCol>
                <a:gridCol w="3478184">
                  <a:extLst>
                    <a:ext uri="{9D8B030D-6E8A-4147-A177-3AD203B41FA5}">
                      <a16:colId xmlns:a16="http://schemas.microsoft.com/office/drawing/2014/main" val="10233716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Access to millions of Amazon customers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Majority of online product searches start on Amazon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Amazon provides light customer support (with chargebacks)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Access to millions of Amazon customers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Majority of online product searches start on Amazon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Amazon takes care of everything and submits POs like a typical retailer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431021"/>
                  </a:ext>
                </a:extLst>
              </a:tr>
              <a:tr h="53382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6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-</a:t>
                      </a:r>
                      <a:endParaRPr sz="66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Lots of competition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You don’t own the customer relationship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Lots of competition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High sales hurdle to qualify for the platform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You have zero visibility on the consumer buying your product</a:t>
                      </a:r>
                      <a:endParaRPr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48675"/>
                  </a:ext>
                </a:extLst>
              </a:tr>
            </a:tbl>
          </a:graphicData>
        </a:graphic>
      </p:graphicFrame>
      <p:pic>
        <p:nvPicPr>
          <p:cNvPr id="9" name="Picture 12" descr="How to Become Successful on Amazon Seller Central with FBA">
            <a:extLst>
              <a:ext uri="{FF2B5EF4-FFF2-40B4-BE49-F238E27FC236}">
                <a16:creationId xmlns:a16="http://schemas.microsoft.com/office/drawing/2014/main" id="{4FA10261-4BD0-4D1A-9442-C547AF3E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403" y="1428404"/>
            <a:ext cx="2686676" cy="6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Amazon moves focus from vendor to seller accounts">
            <a:extLst>
              <a:ext uri="{FF2B5EF4-FFF2-40B4-BE49-F238E27FC236}">
                <a16:creationId xmlns:a16="http://schemas.microsoft.com/office/drawing/2014/main" id="{B9CBBC92-18CA-4695-9562-B38FCBF8E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32433" r="13118" b="30341"/>
          <a:stretch/>
        </p:blipFill>
        <p:spPr bwMode="auto">
          <a:xfrm>
            <a:off x="5815561" y="1338981"/>
            <a:ext cx="3192310" cy="72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265"/>
            <a:ext cx="8596668" cy="1320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SUCCEEDING ON AMAZON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5537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38AAEE-301E-4EDF-ADC1-DC502E7A0CF8}"/>
              </a:ext>
            </a:extLst>
          </p:cNvPr>
          <p:cNvSpPr txBox="1">
            <a:spLocks/>
          </p:cNvSpPr>
          <p:nvPr/>
        </p:nvSpPr>
        <p:spPr>
          <a:xfrm>
            <a:off x="553797" y="1744465"/>
            <a:ext cx="8720205" cy="4234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an appropriate product size and pricing: recommend aiming for a price over $15 for Grocery</a:t>
            </a: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for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Amazon Brand Registry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you have control over your product listings</a:t>
            </a: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 and Family Review Blitz: need 21 reviews for consumers to see you as reputable</a:t>
            </a: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of consumers don’t go past page 1 so you need to find keywords that you can rank for. Recommend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Helium10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Amazon keyword tools</a:t>
            </a:r>
          </a:p>
        </p:txBody>
      </p:sp>
    </p:spTree>
    <p:extLst>
      <p:ext uri="{BB962C8B-B14F-4D97-AF65-F5344CB8AC3E}">
        <p14:creationId xmlns:p14="http://schemas.microsoft.com/office/powerpoint/2010/main" val="63188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265"/>
            <a:ext cx="8596668" cy="1320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OPTIMIZING AMAZON SALES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5537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986F22-548D-44A6-A319-42462377BBA8}"/>
              </a:ext>
            </a:extLst>
          </p:cNvPr>
          <p:cNvSpPr txBox="1">
            <a:spLocks/>
          </p:cNvSpPr>
          <p:nvPr/>
        </p:nvSpPr>
        <p:spPr>
          <a:xfrm>
            <a:off x="553797" y="1744465"/>
            <a:ext cx="8720205" cy="48309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Amazon Marketing Services is self-service. Aim for a 20-30% Average Cost of Sales (</a:t>
            </a:r>
            <a:r>
              <a:rPr lang="en-US" sz="2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ACoS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 follow-up emails to customers to ask for reviews and feedback: </a:t>
            </a:r>
            <a:r>
              <a:rPr lang="en-US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FeedbackExpress</a:t>
            </a:r>
            <a:endParaRPr 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592AF5E-BD16-4972-BD9B-E5CE36E8F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8"/>
          <a:stretch/>
        </p:blipFill>
        <p:spPr bwMode="auto">
          <a:xfrm>
            <a:off x="1343055" y="2559009"/>
            <a:ext cx="7039701" cy="214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16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F33BF8-219C-498E-A0A5-19576C44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WALMART DEEP DIVE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67AC3C-DAD6-4067-9268-487472EF1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8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265"/>
            <a:ext cx="8596668" cy="1320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WALMART 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5537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C01810-71B1-4EBE-9BDF-69D513E66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33888"/>
              </p:ext>
            </p:extLst>
          </p:nvPr>
        </p:nvGraphicFramePr>
        <p:xfrm>
          <a:off x="328773" y="1755830"/>
          <a:ext cx="9298111" cy="472425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376713">
                  <a:extLst>
                    <a:ext uri="{9D8B030D-6E8A-4147-A177-3AD203B41FA5}">
                      <a16:colId xmlns:a16="http://schemas.microsoft.com/office/drawing/2014/main" val="3670649414"/>
                    </a:ext>
                  </a:extLst>
                </a:gridCol>
                <a:gridCol w="3960699">
                  <a:extLst>
                    <a:ext uri="{9D8B030D-6E8A-4147-A177-3AD203B41FA5}">
                      <a16:colId xmlns:a16="http://schemas.microsoft.com/office/drawing/2014/main" val="2842836209"/>
                    </a:ext>
                  </a:extLst>
                </a:gridCol>
                <a:gridCol w="3960699">
                  <a:extLst>
                    <a:ext uri="{9D8B030D-6E8A-4147-A177-3AD203B41FA5}">
                      <a16:colId xmlns:a16="http://schemas.microsoft.com/office/drawing/2014/main" val="1023371681"/>
                    </a:ext>
                  </a:extLst>
                </a:gridCol>
              </a:tblGrid>
              <a:tr h="2426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45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The Basics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Ship-to-home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Only shelf-stable products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Category Specialists roll up under Walmart buyers, no review cycles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Can get on Walmart.com if you’re not on-shelf at Walmart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Click-and-collect and delivery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All product types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Must be sold in Walmart to be added to this assortment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431021"/>
                  </a:ext>
                </a:extLst>
              </a:tr>
              <a:tr h="5338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Pricing</a:t>
                      </a:r>
                      <a:endParaRPr sz="1800" b="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Recommend $6+ MSRP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Promos available for non-store shared items or virtual bundles</a:t>
                      </a:r>
                      <a:endParaRPr sz="1800" b="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Mirrors store pricing and promotions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No special promotions available on platform</a:t>
                      </a:r>
                      <a:endParaRPr sz="1800" b="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48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Logistics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Ship to Walmart Fulfillment Centers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Flows through stores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706428"/>
                  </a:ext>
                </a:extLst>
              </a:tr>
              <a:tr h="5931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Cost Structure</a:t>
                      </a:r>
                      <a:endParaRPr sz="1800" b="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Wholesale sales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257272"/>
                  </a:ext>
                </a:extLst>
              </a:tr>
            </a:tbl>
          </a:graphicData>
        </a:graphic>
      </p:graphicFrame>
      <p:pic>
        <p:nvPicPr>
          <p:cNvPr id="7" name="Picture 8" descr="Walmart Grocery Pickup- My Experience Plus $10 off $50 - All ...">
            <a:extLst>
              <a:ext uri="{FF2B5EF4-FFF2-40B4-BE49-F238E27FC236}">
                <a16:creationId xmlns:a16="http://schemas.microsoft.com/office/drawing/2014/main" id="{983B7585-A3D4-4ABA-87A4-2840EFA6B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1"/>
          <a:stretch/>
        </p:blipFill>
        <p:spPr bwMode="auto">
          <a:xfrm>
            <a:off x="6673984" y="1236113"/>
            <a:ext cx="1947685" cy="7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5D0B1-62EB-4988-8B49-0D5D49FFC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816" y="1422455"/>
            <a:ext cx="29051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7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265"/>
            <a:ext cx="8596668" cy="1320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WALMART TRADEOFFS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5537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C01810-71B1-4EBE-9BDF-69D513E66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943676"/>
              </p:ext>
            </p:extLst>
          </p:nvPr>
        </p:nvGraphicFramePr>
        <p:xfrm>
          <a:off x="328773" y="1853065"/>
          <a:ext cx="8763857" cy="481575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807489">
                  <a:extLst>
                    <a:ext uri="{9D8B030D-6E8A-4147-A177-3AD203B41FA5}">
                      <a16:colId xmlns:a16="http://schemas.microsoft.com/office/drawing/2014/main" val="3670649414"/>
                    </a:ext>
                  </a:extLst>
                </a:gridCol>
                <a:gridCol w="3478184">
                  <a:extLst>
                    <a:ext uri="{9D8B030D-6E8A-4147-A177-3AD203B41FA5}">
                      <a16:colId xmlns:a16="http://schemas.microsoft.com/office/drawing/2014/main" val="2842836209"/>
                    </a:ext>
                  </a:extLst>
                </a:gridCol>
                <a:gridCol w="3478184">
                  <a:extLst>
                    <a:ext uri="{9D8B030D-6E8A-4147-A177-3AD203B41FA5}">
                      <a16:colId xmlns:a16="http://schemas.microsoft.com/office/drawing/2014/main" val="1023371681"/>
                    </a:ext>
                  </a:extLst>
                </a:gridCol>
              </a:tblGrid>
              <a:tr h="2426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45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Largest market share of online grocery sales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Leverage Walmart’s logistics prowess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Able to join without having Walmart distribution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First-party (approved by Walmart Category Specialists) or Third-party (similar to Amazon </a:t>
                      </a:r>
                      <a:r>
                        <a:rPr lang="en-US" sz="1800" b="0" i="0" dirty="0" err="1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SellerCentral</a:t>
                      </a: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 – apply </a:t>
                      </a: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  <a:hlinkClick r:id="rId3"/>
                        </a:rPr>
                        <a:t>here</a:t>
                      </a: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) 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Largest market share of online grocery sales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Leverage Walmart’s logistics prowess 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431021"/>
                  </a:ext>
                </a:extLst>
              </a:tr>
              <a:tr h="53382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6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-</a:t>
                      </a:r>
                      <a:endParaRPr sz="66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Only shelf stable products eligible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Need to be authorized at Walmart B&amp;M stores</a:t>
                      </a:r>
                      <a:endParaRPr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48675"/>
                  </a:ext>
                </a:extLst>
              </a:tr>
            </a:tbl>
          </a:graphicData>
        </a:graphic>
      </p:graphicFrame>
      <p:pic>
        <p:nvPicPr>
          <p:cNvPr id="7" name="Picture 8" descr="Walmart Grocery Pickup- My Experience Plus $10 off $50 - All ...">
            <a:extLst>
              <a:ext uri="{FF2B5EF4-FFF2-40B4-BE49-F238E27FC236}">
                <a16:creationId xmlns:a16="http://schemas.microsoft.com/office/drawing/2014/main" id="{DD29B092-4E94-47AD-8A29-A1837B537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1"/>
          <a:stretch/>
        </p:blipFill>
        <p:spPr bwMode="auto">
          <a:xfrm>
            <a:off x="6673984" y="1236113"/>
            <a:ext cx="1947685" cy="7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85A8B-B31D-43BB-8B6C-DBE11792F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816" y="1422455"/>
            <a:ext cx="29051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07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265"/>
            <a:ext cx="8596668" cy="1320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OPTIMIZING WALMART.COM SALES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5537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986F22-548D-44A6-A319-42462377BBA8}"/>
              </a:ext>
            </a:extLst>
          </p:cNvPr>
          <p:cNvSpPr txBox="1">
            <a:spLocks/>
          </p:cNvSpPr>
          <p:nvPr/>
        </p:nvSpPr>
        <p:spPr>
          <a:xfrm>
            <a:off x="553797" y="1744465"/>
            <a:ext cx="8720205" cy="48309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the right product offerings (price point + pack size)</a:t>
            </a: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Walmart Media Group provides Display, Sponsored Products, and Homepage Banner opportunities. However, it’s not self-service and requires a $100k minimum spend.</a:t>
            </a: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Promos available</a:t>
            </a: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marketing directing to Walmart.com product page</a:t>
            </a: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45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F33BF8-219C-498E-A0A5-19576C44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TO CONSUMER DEEP DIVE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67AC3C-DAD6-4067-9268-487472EF1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6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CFC495-234E-164F-9B64-097C0B85D654}"/>
              </a:ext>
            </a:extLst>
          </p:cNvPr>
          <p:cNvSpPr txBox="1">
            <a:spLocks/>
          </p:cNvSpPr>
          <p:nvPr/>
        </p:nvSpPr>
        <p:spPr>
          <a:xfrm>
            <a:off x="4411196" y="875892"/>
            <a:ext cx="7218427" cy="5232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9941B-909F-46AF-A0B7-0D132AF5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65309" cy="1320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3AFF8-FC86-4F33-865E-E589A08A1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5317"/>
            <a:ext cx="888790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Nourishing Food Marketing</a:t>
            </a:r>
            <a:r>
              <a:rPr lang="en-US" sz="20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action-oriented brand marketing consultancy for food brands that that develops strategies and executes on them.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blend the thinking of Big Food, from working at Clorox on Americana brands like Hidden Valley Ranch, with the resource-constrained realities of small brands as a former food founder myself (Tiny Hero).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0EB9EB-D2B7-4EB9-8D9F-C9E6D04F1C38}"/>
              </a:ext>
            </a:extLst>
          </p:cNvPr>
          <p:cNvSpPr txBox="1">
            <a:spLocks/>
          </p:cNvSpPr>
          <p:nvPr/>
        </p:nvSpPr>
        <p:spPr>
          <a:xfrm>
            <a:off x="677333" y="3135849"/>
            <a:ext cx="8596668" cy="925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WORK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88FFD-DF92-42EA-9D62-2C81DA174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5" y="3694578"/>
            <a:ext cx="953021" cy="998290"/>
          </a:xfrm>
          <a:prstGeom prst="rect">
            <a:avLst/>
          </a:prstGeom>
        </p:spPr>
      </p:pic>
      <p:pic>
        <p:nvPicPr>
          <p:cNvPr id="7" name="Google Shape;87;p14" descr="Petit Pot main logo.png">
            <a:extLst>
              <a:ext uri="{FF2B5EF4-FFF2-40B4-BE49-F238E27FC236}">
                <a16:creationId xmlns:a16="http://schemas.microsoft.com/office/drawing/2014/main" id="{F009C5E0-2BA8-446C-91EB-E4C037FCC7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6780" y="3670133"/>
            <a:ext cx="1463452" cy="104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mage result for hidden valley ranch logo">
            <a:extLst>
              <a:ext uri="{FF2B5EF4-FFF2-40B4-BE49-F238E27FC236}">
                <a16:creationId xmlns:a16="http://schemas.microsoft.com/office/drawing/2014/main" id="{66BC8A0B-727F-4837-BEDA-2C391FD5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84" y="5747277"/>
            <a:ext cx="1800411" cy="110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kc masterpiece logo">
            <a:extLst>
              <a:ext uri="{FF2B5EF4-FFF2-40B4-BE49-F238E27FC236}">
                <a16:creationId xmlns:a16="http://schemas.microsoft.com/office/drawing/2014/main" id="{822BC143-0FA2-4BEB-983A-B30B8FBD9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1" b="27438"/>
          <a:stretch/>
        </p:blipFill>
        <p:spPr bwMode="auto">
          <a:xfrm>
            <a:off x="5130830" y="5819882"/>
            <a:ext cx="1672513" cy="7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kingsford charcoal logo">
            <a:extLst>
              <a:ext uri="{FF2B5EF4-FFF2-40B4-BE49-F238E27FC236}">
                <a16:creationId xmlns:a16="http://schemas.microsoft.com/office/drawing/2014/main" id="{CEF19F25-CA6D-4E68-B814-5560B29B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533" y="5695393"/>
            <a:ext cx="1894870" cy="121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clorox logo">
            <a:extLst>
              <a:ext uri="{FF2B5EF4-FFF2-40B4-BE49-F238E27FC236}">
                <a16:creationId xmlns:a16="http://schemas.microsoft.com/office/drawing/2014/main" id="{57BF3258-6AE4-42D0-9055-90E5F09E2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580" y="5793150"/>
            <a:ext cx="1421559" cy="83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mage result for equal exchange logo">
            <a:extLst>
              <a:ext uri="{FF2B5EF4-FFF2-40B4-BE49-F238E27FC236}">
                <a16:creationId xmlns:a16="http://schemas.microsoft.com/office/drawing/2014/main" id="{A7DB1A9C-30EB-411A-878C-D75E67ED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84" y="3751242"/>
            <a:ext cx="1675207" cy="8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Image result for revolution foods logo">
            <a:extLst>
              <a:ext uri="{FF2B5EF4-FFF2-40B4-BE49-F238E27FC236}">
                <a16:creationId xmlns:a16="http://schemas.microsoft.com/office/drawing/2014/main" id="{D658EF89-D167-44AB-9BC5-26E2FF6F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150" y="3859931"/>
            <a:ext cx="1957480" cy="6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D65B63-70BC-41E1-BBC6-C7349B55C4D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6858" y="3514728"/>
            <a:ext cx="1357990" cy="13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0745E5-57B8-42F7-BFFE-914A618309A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4344" y="4553879"/>
            <a:ext cx="1465884" cy="14658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654492-C007-4017-8CA8-2FA65B0487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9550" y="4873683"/>
            <a:ext cx="704089" cy="685801"/>
          </a:xfrm>
          <a:prstGeom prst="rect">
            <a:avLst/>
          </a:prstGeom>
        </p:spPr>
      </p:pic>
      <p:pic>
        <p:nvPicPr>
          <p:cNvPr id="17" name="Picture 2" descr="Image result for zellee organic logo">
            <a:extLst>
              <a:ext uri="{FF2B5EF4-FFF2-40B4-BE49-F238E27FC236}">
                <a16:creationId xmlns:a16="http://schemas.microsoft.com/office/drawing/2014/main" id="{4B0E882C-1DB7-4C0E-9479-9E9D2C61E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33" y="4432185"/>
            <a:ext cx="1514478" cy="151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9283A2-1767-428F-A819-7381FE42F7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06116" y="4553879"/>
            <a:ext cx="1198297" cy="12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16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265"/>
            <a:ext cx="8596668" cy="1320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TO CONSUMER 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5537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C01810-71B1-4EBE-9BDF-69D513E66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65956"/>
              </p:ext>
            </p:extLst>
          </p:nvPr>
        </p:nvGraphicFramePr>
        <p:xfrm>
          <a:off x="2306962" y="1467276"/>
          <a:ext cx="5337412" cy="34746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376713">
                  <a:extLst>
                    <a:ext uri="{9D8B030D-6E8A-4147-A177-3AD203B41FA5}">
                      <a16:colId xmlns:a16="http://schemas.microsoft.com/office/drawing/2014/main" val="3670649414"/>
                    </a:ext>
                  </a:extLst>
                </a:gridCol>
                <a:gridCol w="3960699">
                  <a:extLst>
                    <a:ext uri="{9D8B030D-6E8A-4147-A177-3AD203B41FA5}">
                      <a16:colId xmlns:a16="http://schemas.microsoft.com/office/drawing/2014/main" val="28428362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The Basics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Sell on your own website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Ability to offer wider product availability, limited edition products, custom variety packs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431021"/>
                  </a:ext>
                </a:extLst>
              </a:tr>
              <a:tr h="5338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Pricing</a:t>
                      </a:r>
                      <a:endParaRPr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At your discretion, along with promotions</a:t>
                      </a:r>
                      <a:endParaRPr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48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Logistics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Self-fulfill or work with a third-party fulfillment company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706428"/>
                  </a:ext>
                </a:extLst>
              </a:tr>
              <a:tr h="5931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Cost Structure</a:t>
                      </a:r>
                      <a:endParaRPr sz="18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No marketplace fees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257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428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265"/>
            <a:ext cx="8596668" cy="1320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DTC TRADEOFFS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5537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C01810-71B1-4EBE-9BDF-69D513E66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416034"/>
              </p:ext>
            </p:extLst>
          </p:nvPr>
        </p:nvGraphicFramePr>
        <p:xfrm>
          <a:off x="2332831" y="1192665"/>
          <a:ext cx="5285673" cy="399279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807489">
                  <a:extLst>
                    <a:ext uri="{9D8B030D-6E8A-4147-A177-3AD203B41FA5}">
                      <a16:colId xmlns:a16="http://schemas.microsoft.com/office/drawing/2014/main" val="3670649414"/>
                    </a:ext>
                  </a:extLst>
                </a:gridCol>
                <a:gridCol w="3478184">
                  <a:extLst>
                    <a:ext uri="{9D8B030D-6E8A-4147-A177-3AD203B41FA5}">
                      <a16:colId xmlns:a16="http://schemas.microsoft.com/office/drawing/2014/main" val="2842836209"/>
                    </a:ext>
                  </a:extLst>
                </a:gridCol>
              </a:tblGrid>
              <a:tr h="2426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45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Highest gross margin channel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Own the consumer relationship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Ability to ask for feedback or conduct consumer research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Data mining potential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Test &amp; Learn quickly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431021"/>
                  </a:ext>
                </a:extLst>
              </a:tr>
              <a:tr h="53382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6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-</a:t>
                      </a:r>
                      <a:endParaRPr sz="66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Consumer acquisition costs are expensive: $10-100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Logistically challenging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48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843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265"/>
            <a:ext cx="8596668" cy="1320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SUCCEEDING ON DTC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5537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5D835C-16E7-4055-A862-86E86F521325}"/>
              </a:ext>
            </a:extLst>
          </p:cNvPr>
          <p:cNvSpPr/>
          <p:nvPr/>
        </p:nvSpPr>
        <p:spPr>
          <a:xfrm>
            <a:off x="6788357" y="1659512"/>
            <a:ext cx="2312447" cy="483155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rm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E-mail Marketing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your DTC offerings into your current content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automated drip campaigns to keep consumers engaged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545EED-A6E1-43A7-84EF-42F2CA9471A6}"/>
              </a:ext>
            </a:extLst>
          </p:cNvPr>
          <p:cNvSpPr/>
          <p:nvPr/>
        </p:nvSpPr>
        <p:spPr>
          <a:xfrm>
            <a:off x="9573548" y="1659513"/>
            <a:ext cx="2328944" cy="27499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normAutofit lnSpcReduction="10000"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Promotions</a:t>
            </a:r>
          </a:p>
          <a:p>
            <a:pPr algn="ct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and share social media content and promotions (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bonus product or free shipping) for consumers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151247-E0DB-4A08-A725-0B06080832C3}"/>
              </a:ext>
            </a:extLst>
          </p:cNvPr>
          <p:cNvSpPr/>
          <p:nvPr/>
        </p:nvSpPr>
        <p:spPr>
          <a:xfrm>
            <a:off x="413401" y="1649119"/>
            <a:ext cx="3061353" cy="484403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Foundation Building</a:t>
            </a:r>
          </a:p>
          <a:p>
            <a:pPr algn="ct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Nail pricing and product configurations. Set up subscription products.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Smooth website and check-out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Connect the dots between Google Analytics, Facebook Pixel, Google 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Build target consumer profiles to test: demographics, attitudes, behaviors</a:t>
            </a: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1B8D2-762E-4B9D-84D2-4E81694BC2BD}"/>
              </a:ext>
            </a:extLst>
          </p:cNvPr>
          <p:cNvSpPr/>
          <p:nvPr/>
        </p:nvSpPr>
        <p:spPr>
          <a:xfrm>
            <a:off x="3951072" y="1659512"/>
            <a:ext cx="2360967" cy="484403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Digital Marketing</a:t>
            </a:r>
          </a:p>
          <a:p>
            <a:pPr algn="ct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Campaigns on Google Search, 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Display, and Facebook and Instagram Ads.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&amp; Learn campaigns, trying different target consumer profiles, geo-targeting, and messaging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974BE2-5E53-4A5F-968C-47573239136B}"/>
              </a:ext>
            </a:extLst>
          </p:cNvPr>
          <p:cNvSpPr/>
          <p:nvPr/>
        </p:nvSpPr>
        <p:spPr>
          <a:xfrm>
            <a:off x="6471541" y="1493202"/>
            <a:ext cx="618374" cy="592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  <a:latin typeface="League Spartan" pitchFamily="2" charset="77"/>
                <a:ea typeface="+mn-lt"/>
                <a:cs typeface="+mn-lt"/>
              </a:rPr>
              <a:t>3</a:t>
            </a:r>
            <a:endParaRPr lang="en-US" sz="1400" dirty="0">
              <a:solidFill>
                <a:schemeClr val="accent2"/>
              </a:solidFill>
              <a:latin typeface="Montserrat Medium" pitchFamily="2" charset="77"/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0D27C3-4D33-43ED-82AB-D0B7ABC40A3A}"/>
              </a:ext>
            </a:extLst>
          </p:cNvPr>
          <p:cNvSpPr/>
          <p:nvPr/>
        </p:nvSpPr>
        <p:spPr>
          <a:xfrm>
            <a:off x="208645" y="1493202"/>
            <a:ext cx="618374" cy="592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  <a:latin typeface="League Spartan" pitchFamily="2" charset="77"/>
                <a:ea typeface="+mn-lt"/>
                <a:cs typeface="+mn-lt"/>
              </a:rPr>
              <a:t>1</a:t>
            </a:r>
            <a:endParaRPr lang="en-US" sz="1400" dirty="0">
              <a:solidFill>
                <a:schemeClr val="accent2"/>
              </a:solidFill>
              <a:latin typeface="Montserrat Medium" pitchFamily="2" charset="77"/>
              <a:cs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AD8C8B-C995-4328-B5DC-29A872E4C56A}"/>
              </a:ext>
            </a:extLst>
          </p:cNvPr>
          <p:cNvSpPr/>
          <p:nvPr/>
        </p:nvSpPr>
        <p:spPr>
          <a:xfrm>
            <a:off x="3609957" y="1493202"/>
            <a:ext cx="618374" cy="592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  <a:latin typeface="League Spartan" pitchFamily="2" charset="77"/>
                <a:ea typeface="+mn-lt"/>
                <a:cs typeface="+mn-lt"/>
              </a:rPr>
              <a:t>2</a:t>
            </a:r>
            <a:endParaRPr lang="en-US" sz="1400" dirty="0">
              <a:solidFill>
                <a:schemeClr val="accent2"/>
              </a:solidFill>
              <a:latin typeface="Montserrat Medium" pitchFamily="2" charset="77"/>
              <a:cs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DA4E90-0811-47BA-B619-A1969F408A62}"/>
              </a:ext>
            </a:extLst>
          </p:cNvPr>
          <p:cNvSpPr/>
          <p:nvPr/>
        </p:nvSpPr>
        <p:spPr>
          <a:xfrm>
            <a:off x="9352631" y="1493202"/>
            <a:ext cx="618374" cy="592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  <a:latin typeface="League Spartan"/>
                <a:cs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32629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265"/>
            <a:ext cx="8596668" cy="1320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OPTIMIZING DTC SALES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5537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986F22-548D-44A6-A319-42462377BBA8}"/>
              </a:ext>
            </a:extLst>
          </p:cNvPr>
          <p:cNvSpPr txBox="1">
            <a:spLocks/>
          </p:cNvSpPr>
          <p:nvPr/>
        </p:nvSpPr>
        <p:spPr>
          <a:xfrm>
            <a:off x="553797" y="1744465"/>
            <a:ext cx="8720205" cy="48309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the right product offerings (price point + pack size)</a:t>
            </a: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a Test &amp; Learn mindset</a:t>
            </a: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and improve these two key metrics:</a:t>
            </a:r>
          </a:p>
          <a:p>
            <a:pPr marL="84582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Order Size (AOS): how much your consumer purchases </a:t>
            </a:r>
          </a:p>
          <a:p>
            <a:pPr marL="84582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Acquisition Cost (CAC): cost to find a new consumer and have them become a purchaser</a:t>
            </a: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59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F33BF8-219C-498E-A0A5-19576C44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ECOMMERCE CHANNEL COMPARISON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67AC3C-DAD6-4067-9268-487472EF1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2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265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AMAZON, WALMART, &amp; DTC COMPARISON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4008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F91403A-EA67-4448-9DB3-398F0AA44F3D}"/>
              </a:ext>
            </a:extLst>
          </p:cNvPr>
          <p:cNvSpPr txBox="1">
            <a:spLocks/>
          </p:cNvSpPr>
          <p:nvPr/>
        </p:nvSpPr>
        <p:spPr>
          <a:xfrm>
            <a:off x="642152" y="1386583"/>
            <a:ext cx="2686676" cy="727511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ONLY RETAILERS (MARKETPLACES)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00580112-C2BF-4C5F-A46B-62F114157999}"/>
              </a:ext>
            </a:extLst>
          </p:cNvPr>
          <p:cNvSpPr txBox="1">
            <a:spLocks/>
          </p:cNvSpPr>
          <p:nvPr/>
        </p:nvSpPr>
        <p:spPr>
          <a:xfrm>
            <a:off x="3727091" y="1388965"/>
            <a:ext cx="2686676" cy="727511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OF GROCERY STORES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0B8F1B4-2432-40CE-9166-015C05F35B8F}"/>
              </a:ext>
            </a:extLst>
          </p:cNvPr>
          <p:cNvSpPr txBox="1">
            <a:spLocks/>
          </p:cNvSpPr>
          <p:nvPr/>
        </p:nvSpPr>
        <p:spPr>
          <a:xfrm>
            <a:off x="6759877" y="1386582"/>
            <a:ext cx="2686676" cy="727511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 LED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8" descr="Walmart Grocery Pickup- My Experience Plus $10 off $50 - All ...">
            <a:extLst>
              <a:ext uri="{FF2B5EF4-FFF2-40B4-BE49-F238E27FC236}">
                <a16:creationId xmlns:a16="http://schemas.microsoft.com/office/drawing/2014/main" id="{CA76CB76-7BF9-404E-9EF8-41641D49F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15" y="2329898"/>
            <a:ext cx="1947685" cy="102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EFF962-2C10-4CD7-A285-32BF62D2A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34" y="3579039"/>
            <a:ext cx="2905125" cy="666750"/>
          </a:xfrm>
          <a:prstGeom prst="rect">
            <a:avLst/>
          </a:prstGeom>
        </p:spPr>
      </p:pic>
      <p:pic>
        <p:nvPicPr>
          <p:cNvPr id="21" name="Picture 12" descr="How to Become Successful on Amazon Seller Central with FBA">
            <a:extLst>
              <a:ext uri="{FF2B5EF4-FFF2-40B4-BE49-F238E27FC236}">
                <a16:creationId xmlns:a16="http://schemas.microsoft.com/office/drawing/2014/main" id="{81766D62-4196-4CC6-817D-A0222FB0D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77" y="2481232"/>
            <a:ext cx="2686676" cy="6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Amazon moves focus from vendor to seller accounts">
            <a:extLst>
              <a:ext uri="{FF2B5EF4-FFF2-40B4-BE49-F238E27FC236}">
                <a16:creationId xmlns:a16="http://schemas.microsoft.com/office/drawing/2014/main" id="{7DDA4B5B-DDCD-48FF-8290-88C6AAA2C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32433" r="13118" b="30341"/>
          <a:stretch/>
        </p:blipFill>
        <p:spPr bwMode="auto">
          <a:xfrm>
            <a:off x="556087" y="2478513"/>
            <a:ext cx="3192310" cy="72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AADAA1E-4D82-4ADC-9629-9ABA32BDD2FA}"/>
              </a:ext>
            </a:extLst>
          </p:cNvPr>
          <p:cNvSpPr txBox="1">
            <a:spLocks/>
          </p:cNvSpPr>
          <p:nvPr/>
        </p:nvSpPr>
        <p:spPr>
          <a:xfrm>
            <a:off x="6685927" y="3674940"/>
            <a:ext cx="3469813" cy="1024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to Consumer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F809B0-BF50-4976-A08A-8C7B23EA5913}"/>
              </a:ext>
            </a:extLst>
          </p:cNvPr>
          <p:cNvSpPr/>
          <p:nvPr/>
        </p:nvSpPr>
        <p:spPr>
          <a:xfrm>
            <a:off x="267128" y="2218845"/>
            <a:ext cx="6038405" cy="1210156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EE4CD55-294A-48B6-81C8-13B3D1C73B27}"/>
              </a:ext>
            </a:extLst>
          </p:cNvPr>
          <p:cNvSpPr txBox="1">
            <a:spLocks/>
          </p:cNvSpPr>
          <p:nvPr/>
        </p:nvSpPr>
        <p:spPr>
          <a:xfrm>
            <a:off x="3850640" y="3531371"/>
            <a:ext cx="2454893" cy="147751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I’l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 leave these channels out of the comparison because of the high barriers to entry.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25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0BAD3DB-AF55-4052-A72E-7F35D790E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231512"/>
              </p:ext>
            </p:extLst>
          </p:nvPr>
        </p:nvGraphicFramePr>
        <p:xfrm>
          <a:off x="492337" y="2761668"/>
          <a:ext cx="9107692" cy="3826383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2276923">
                  <a:extLst>
                    <a:ext uri="{9D8B030D-6E8A-4147-A177-3AD203B41FA5}">
                      <a16:colId xmlns:a16="http://schemas.microsoft.com/office/drawing/2014/main" val="3670649414"/>
                    </a:ext>
                  </a:extLst>
                </a:gridCol>
                <a:gridCol w="2276923">
                  <a:extLst>
                    <a:ext uri="{9D8B030D-6E8A-4147-A177-3AD203B41FA5}">
                      <a16:colId xmlns:a16="http://schemas.microsoft.com/office/drawing/2014/main" val="2842836209"/>
                    </a:ext>
                  </a:extLst>
                </a:gridCol>
                <a:gridCol w="2276923">
                  <a:extLst>
                    <a:ext uri="{9D8B030D-6E8A-4147-A177-3AD203B41FA5}">
                      <a16:colId xmlns:a16="http://schemas.microsoft.com/office/drawing/2014/main" val="735490337"/>
                    </a:ext>
                  </a:extLst>
                </a:gridCol>
                <a:gridCol w="2276923">
                  <a:extLst>
                    <a:ext uri="{9D8B030D-6E8A-4147-A177-3AD203B41FA5}">
                      <a16:colId xmlns:a16="http://schemas.microsoft.com/office/drawing/2014/main" val="3333836601"/>
                    </a:ext>
                  </a:extLst>
                </a:gridCol>
              </a:tblGrid>
              <a:tr h="2426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45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Speed to Market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-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o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431021"/>
                  </a:ext>
                </a:extLst>
              </a:tr>
              <a:tr h="53382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Size of Prize</a:t>
                      </a:r>
                      <a:endParaRPr sz="16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o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48675"/>
                  </a:ext>
                </a:extLst>
              </a:tr>
              <a:tr h="53382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Management complexity</a:t>
                      </a:r>
                      <a:endParaRPr sz="16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o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09604"/>
                  </a:ext>
                </a:extLst>
              </a:tr>
              <a:tr h="53382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Barrier to Entry</a:t>
                      </a:r>
                      <a:endParaRPr sz="16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-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988569"/>
                  </a:ext>
                </a:extLst>
              </a:tr>
              <a:tr h="53382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Potential to Outsource Management</a:t>
                      </a:r>
                      <a:endParaRPr sz="16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o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98998"/>
                  </a:ext>
                </a:extLst>
              </a:tr>
              <a:tr h="53382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Marketing Potential</a:t>
                      </a:r>
                      <a:endParaRPr sz="1600" b="0" i="0" dirty="0">
                        <a:latin typeface="Arial" panose="020B0604020202020204" pitchFamily="34" charset="0"/>
                        <a:ea typeface="Montserrat Light"/>
                        <a:cs typeface="Arial" panose="020B0604020202020204" pitchFamily="34" charset="0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o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o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Montserrat Light"/>
                          <a:cs typeface="Arial" panose="020B0604020202020204" pitchFamily="34" charset="0"/>
                          <a:sym typeface="Montserrat Light"/>
                        </a:rPr>
                        <a:t>+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82615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265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AMAZON, WALMART, &amp; DTC COMPARISON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4008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C8923-0DAE-4C93-8C38-B3775E388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614" y="2607502"/>
            <a:ext cx="1647307" cy="378070"/>
          </a:xfrm>
          <a:prstGeom prst="rect">
            <a:avLst/>
          </a:prstGeom>
        </p:spPr>
      </p:pic>
      <p:pic>
        <p:nvPicPr>
          <p:cNvPr id="2060" name="Picture 12" descr="How to Become Successful on Amazon Seller Central with FBA">
            <a:extLst>
              <a:ext uri="{FF2B5EF4-FFF2-40B4-BE49-F238E27FC236}">
                <a16:creationId xmlns:a16="http://schemas.microsoft.com/office/drawing/2014/main" id="{67BE64EA-4F9C-4BF7-BC97-39909789E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20" y="2598343"/>
            <a:ext cx="1523439" cy="38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4E87AA5-FFB3-4599-A263-20DF820976A9}"/>
              </a:ext>
            </a:extLst>
          </p:cNvPr>
          <p:cNvSpPr txBox="1">
            <a:spLocks/>
          </p:cNvSpPr>
          <p:nvPr/>
        </p:nvSpPr>
        <p:spPr>
          <a:xfrm>
            <a:off x="7661958" y="2404509"/>
            <a:ext cx="1523439" cy="581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to Consumer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576D2F54-2064-437B-B78A-277C5C15901F}"/>
              </a:ext>
            </a:extLst>
          </p:cNvPr>
          <p:cNvSpPr txBox="1">
            <a:spLocks/>
          </p:cNvSpPr>
          <p:nvPr/>
        </p:nvSpPr>
        <p:spPr>
          <a:xfrm>
            <a:off x="400897" y="1334288"/>
            <a:ext cx="8596667" cy="116396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Choosing the right channel for you is dependent on your brand’s business goals, budgets, timelines, internal resources, and product particulars. </a:t>
            </a:r>
          </a:p>
        </p:txBody>
      </p:sp>
    </p:spTree>
    <p:extLst>
      <p:ext uri="{BB962C8B-B14F-4D97-AF65-F5344CB8AC3E}">
        <p14:creationId xmlns:p14="http://schemas.microsoft.com/office/powerpoint/2010/main" val="405073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346705-BC1D-48B9-B110-365D7CD7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REACH OUT FOR MORE EXTRAORDINARY BRAND MARKETING LEADERSHIP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68E8C6F-76EE-4C64-A735-14FA39D0FDAF}"/>
              </a:ext>
            </a:extLst>
          </p:cNvPr>
          <p:cNvSpPr txBox="1">
            <a:spLocks/>
          </p:cNvSpPr>
          <p:nvPr/>
        </p:nvSpPr>
        <p:spPr>
          <a:xfrm>
            <a:off x="677335" y="4635131"/>
            <a:ext cx="546487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Christie Lee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516-967-8810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christie@nourishingfoodmarketing.com</a:t>
            </a:r>
          </a:p>
          <a:p>
            <a:pPr algn="l"/>
            <a:r>
              <a:rPr lang="en-US" dirty="0">
                <a:hlinkClick r:id="rId2"/>
              </a:rPr>
              <a:t>https://www.nourishingfoodmarketing.com/</a:t>
            </a:r>
          </a:p>
          <a:p>
            <a:pPr algn="l"/>
            <a:r>
              <a:rPr lang="en-US" dirty="0">
                <a:hlinkClick r:id="rId2"/>
              </a:rPr>
              <a:t>https://www.linkedin.com/in/christieslee/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5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F33BF8-219C-498E-A0A5-19576C44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FIRST, ESTABLISH YOUR BUSINESS GOALS FOR ENTERING ECOMMERCE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67AC3C-DAD6-4067-9268-487472EF1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8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C29A-C131-4CB0-ADDB-5E64F44A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766177" cy="13208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OBJECTIVES AND KEY RESULTS FRAMEWORK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8C10941-C7F3-4D44-AC3C-4BF249C94452}"/>
              </a:ext>
            </a:extLst>
          </p:cNvPr>
          <p:cNvSpPr txBox="1">
            <a:spLocks/>
          </p:cNvSpPr>
          <p:nvPr/>
        </p:nvSpPr>
        <p:spPr>
          <a:xfrm>
            <a:off x="748489" y="1648421"/>
            <a:ext cx="2686676" cy="7275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OBJECTIVE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sosceles Triangle 28">
            <a:extLst>
              <a:ext uri="{FF2B5EF4-FFF2-40B4-BE49-F238E27FC236}">
                <a16:creationId xmlns:a16="http://schemas.microsoft.com/office/drawing/2014/main" id="{68F4D465-03CE-4CD8-8C20-91E2C8399C85}"/>
              </a:ext>
            </a:extLst>
          </p:cNvPr>
          <p:cNvSpPr/>
          <p:nvPr/>
        </p:nvSpPr>
        <p:spPr>
          <a:xfrm flipV="1">
            <a:off x="739308" y="2363157"/>
            <a:ext cx="2703035" cy="135731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408B310-D0F6-4B80-A52E-5892D46D142A}"/>
              </a:ext>
            </a:extLst>
          </p:cNvPr>
          <p:cNvSpPr txBox="1">
            <a:spLocks/>
          </p:cNvSpPr>
          <p:nvPr/>
        </p:nvSpPr>
        <p:spPr>
          <a:xfrm>
            <a:off x="757669" y="2898837"/>
            <a:ext cx="2686676" cy="1096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OBJECTIVE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sosceles Triangle 28">
            <a:extLst>
              <a:ext uri="{FF2B5EF4-FFF2-40B4-BE49-F238E27FC236}">
                <a16:creationId xmlns:a16="http://schemas.microsoft.com/office/drawing/2014/main" id="{F8E3EDE1-39F5-4753-9339-5DD558EB8B7E}"/>
              </a:ext>
            </a:extLst>
          </p:cNvPr>
          <p:cNvSpPr/>
          <p:nvPr/>
        </p:nvSpPr>
        <p:spPr>
          <a:xfrm flipV="1">
            <a:off x="748488" y="3983446"/>
            <a:ext cx="2703035" cy="13573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7415FB-1EFE-48D0-A862-7B02A64C92B1}"/>
              </a:ext>
            </a:extLst>
          </p:cNvPr>
          <p:cNvSpPr txBox="1">
            <a:spLocks/>
          </p:cNvSpPr>
          <p:nvPr/>
        </p:nvSpPr>
        <p:spPr>
          <a:xfrm>
            <a:off x="764847" y="4480253"/>
            <a:ext cx="2703035" cy="105292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MARKETING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TACTICS</a:t>
            </a: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1788A2FA-9E47-449B-998D-0AD3A496E944}"/>
              </a:ext>
            </a:extLst>
          </p:cNvPr>
          <p:cNvSpPr txBox="1">
            <a:spLocks/>
          </p:cNvSpPr>
          <p:nvPr/>
        </p:nvSpPr>
        <p:spPr>
          <a:xfrm>
            <a:off x="554044" y="5746334"/>
            <a:ext cx="8596667" cy="116396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For more on this marketing framework and a step-by-step guide on how to build an effective and efficient Marketing Plan with clear explanations and lots of examples, read my </a:t>
            </a:r>
            <a:r>
              <a:rPr lang="en-US" dirty="0">
                <a:hlinkClick r:id="rId3"/>
              </a:rPr>
              <a:t>Definitive Guide to Creating a Marketing Plan for Food and Beverage Brands</a:t>
            </a:r>
            <a:r>
              <a:rPr lang="en-US" dirty="0"/>
              <a:t>.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E1680B3B-6BF3-4EDA-A17F-7EDB7C933857}"/>
              </a:ext>
            </a:extLst>
          </p:cNvPr>
          <p:cNvSpPr txBox="1">
            <a:spLocks/>
          </p:cNvSpPr>
          <p:nvPr/>
        </p:nvSpPr>
        <p:spPr>
          <a:xfrm>
            <a:off x="3696224" y="1643791"/>
            <a:ext cx="4697763" cy="9452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Increase revenue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Increase profit</a:t>
            </a:r>
          </a:p>
        </p:txBody>
      </p:sp>
      <p:sp>
        <p:nvSpPr>
          <p:cNvPr id="20" name="Subtitle 4">
            <a:extLst>
              <a:ext uri="{FF2B5EF4-FFF2-40B4-BE49-F238E27FC236}">
                <a16:creationId xmlns:a16="http://schemas.microsoft.com/office/drawing/2014/main" id="{F10FDA94-28C1-4EBF-A79E-D528A82EDC8B}"/>
              </a:ext>
            </a:extLst>
          </p:cNvPr>
          <p:cNvSpPr txBox="1">
            <a:spLocks/>
          </p:cNvSpPr>
          <p:nvPr/>
        </p:nvSpPr>
        <p:spPr>
          <a:xfrm>
            <a:off x="3696223" y="2883218"/>
            <a:ext cx="5879292" cy="1241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Drive trial of products on Amazon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Increase Average Order Size (AOS) on DTC channel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Decrease DTC Customer Acquisition Cost (CAC)</a:t>
            </a:r>
          </a:p>
        </p:txBody>
      </p:sp>
      <p:sp>
        <p:nvSpPr>
          <p:cNvPr id="21" name="Subtitle 4">
            <a:extLst>
              <a:ext uri="{FF2B5EF4-FFF2-40B4-BE49-F238E27FC236}">
                <a16:creationId xmlns:a16="http://schemas.microsoft.com/office/drawing/2014/main" id="{AE61306B-98C5-49D7-9C5A-5AA11EC3BD50}"/>
              </a:ext>
            </a:extLst>
          </p:cNvPr>
          <p:cNvSpPr txBox="1">
            <a:spLocks/>
          </p:cNvSpPr>
          <p:nvPr/>
        </p:nvSpPr>
        <p:spPr>
          <a:xfrm>
            <a:off x="3696224" y="4425143"/>
            <a:ext cx="5375857" cy="1241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$3000/</a:t>
            </a:r>
            <a:r>
              <a:rPr lang="en-US" dirty="0" err="1">
                <a:solidFill>
                  <a:schemeClr val="bg2"/>
                </a:solidFill>
              </a:rPr>
              <a:t>mo</a:t>
            </a:r>
            <a:r>
              <a:rPr lang="en-US" dirty="0">
                <a:solidFill>
                  <a:schemeClr val="bg2"/>
                </a:solidFill>
              </a:rPr>
              <a:t> in Amazon revenue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$40 AOS on DTC channel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&lt;$1 CPC on Facebook/Instagram Digital Marketing</a:t>
            </a:r>
          </a:p>
        </p:txBody>
      </p:sp>
    </p:spTree>
    <p:extLst>
      <p:ext uri="{BB962C8B-B14F-4D97-AF65-F5344CB8AC3E}">
        <p14:creationId xmlns:p14="http://schemas.microsoft.com/office/powerpoint/2010/main" val="416825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F33BF8-219C-498E-A0A5-19576C44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ECOMMERCE LANDSCAPE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67AC3C-DAD6-4067-9268-487472EF1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7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32265"/>
            <a:ext cx="9223563" cy="13208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ECOMMERCE LANDSCAPE AND KEY PLAYERS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4008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F91403A-EA67-4448-9DB3-398F0AA44F3D}"/>
              </a:ext>
            </a:extLst>
          </p:cNvPr>
          <p:cNvSpPr txBox="1">
            <a:spLocks/>
          </p:cNvSpPr>
          <p:nvPr/>
        </p:nvSpPr>
        <p:spPr>
          <a:xfrm>
            <a:off x="642152" y="1386583"/>
            <a:ext cx="2686676" cy="727511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ONLY RETAILERS (MARKETPLACES)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00580112-C2BF-4C5F-A46B-62F114157999}"/>
              </a:ext>
            </a:extLst>
          </p:cNvPr>
          <p:cNvSpPr txBox="1">
            <a:spLocks/>
          </p:cNvSpPr>
          <p:nvPr/>
        </p:nvSpPr>
        <p:spPr>
          <a:xfrm>
            <a:off x="3727091" y="1388965"/>
            <a:ext cx="2686676" cy="727511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OF GROCERY STORES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0B8F1B4-2432-40CE-9166-015C05F35B8F}"/>
              </a:ext>
            </a:extLst>
          </p:cNvPr>
          <p:cNvSpPr txBox="1">
            <a:spLocks/>
          </p:cNvSpPr>
          <p:nvPr/>
        </p:nvSpPr>
        <p:spPr>
          <a:xfrm>
            <a:off x="6759877" y="1386582"/>
            <a:ext cx="2686676" cy="727511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 LED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Thrive Market Customer Service Story | Zendesk">
            <a:extLst>
              <a:ext uri="{FF2B5EF4-FFF2-40B4-BE49-F238E27FC236}">
                <a16:creationId xmlns:a16="http://schemas.microsoft.com/office/drawing/2014/main" id="{554D40ED-69EE-4A6E-A647-E798D6784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4" y="5702139"/>
            <a:ext cx="2703488" cy="13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ood Eggs - Software Engineer">
            <a:extLst>
              <a:ext uri="{FF2B5EF4-FFF2-40B4-BE49-F238E27FC236}">
                <a16:creationId xmlns:a16="http://schemas.microsoft.com/office/drawing/2014/main" id="{691E279C-C750-4C8B-B65C-4DACCD7E4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15" y="4377494"/>
            <a:ext cx="1631926" cy="138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almart Grocery Pickup- My Experience Plus $10 off $50 - All ...">
            <a:extLst>
              <a:ext uri="{FF2B5EF4-FFF2-40B4-BE49-F238E27FC236}">
                <a16:creationId xmlns:a16="http://schemas.microsoft.com/office/drawing/2014/main" id="{32863EBA-5DED-4AAD-B46A-513657D7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15" y="3429000"/>
            <a:ext cx="1947685" cy="102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C8923-0DAE-4C93-8C38-B3775E388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534" y="3579039"/>
            <a:ext cx="2905125" cy="666750"/>
          </a:xfrm>
          <a:prstGeom prst="rect">
            <a:avLst/>
          </a:prstGeom>
        </p:spPr>
      </p:pic>
      <p:pic>
        <p:nvPicPr>
          <p:cNvPr id="2058" name="Picture 10" descr="Instacart">
            <a:extLst>
              <a:ext uri="{FF2B5EF4-FFF2-40B4-BE49-F238E27FC236}">
                <a16:creationId xmlns:a16="http://schemas.microsoft.com/office/drawing/2014/main" id="{BEE5C32B-3617-4042-B5D1-85436F0B3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t="23513" r="31038" b="26944"/>
          <a:stretch/>
        </p:blipFill>
        <p:spPr bwMode="auto">
          <a:xfrm>
            <a:off x="4096586" y="4412811"/>
            <a:ext cx="1947685" cy="14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ow to Become Successful on Amazon Seller Central with FBA">
            <a:extLst>
              <a:ext uri="{FF2B5EF4-FFF2-40B4-BE49-F238E27FC236}">
                <a16:creationId xmlns:a16="http://schemas.microsoft.com/office/drawing/2014/main" id="{67BE64EA-4F9C-4BF7-BC97-39909789E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77" y="2365931"/>
            <a:ext cx="2686676" cy="6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mazon moves focus from vendor to seller accounts">
            <a:extLst>
              <a:ext uri="{FF2B5EF4-FFF2-40B4-BE49-F238E27FC236}">
                <a16:creationId xmlns:a16="http://schemas.microsoft.com/office/drawing/2014/main" id="{2E54E9A0-FF71-4162-BFA0-6938EF613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32433" r="13118" b="30341"/>
          <a:stretch/>
        </p:blipFill>
        <p:spPr bwMode="auto">
          <a:xfrm>
            <a:off x="556087" y="2478513"/>
            <a:ext cx="3192310" cy="72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Whole Foods Market - Wikipedia">
            <a:extLst>
              <a:ext uri="{FF2B5EF4-FFF2-40B4-BE49-F238E27FC236}">
                <a16:creationId xmlns:a16="http://schemas.microsoft.com/office/drawing/2014/main" id="{4F8B5028-2751-40FD-A056-CB0243C1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96" y="2218844"/>
            <a:ext cx="1236063" cy="123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4E87AA5-FFB3-4599-A263-20DF820976A9}"/>
              </a:ext>
            </a:extLst>
          </p:cNvPr>
          <p:cNvSpPr txBox="1">
            <a:spLocks/>
          </p:cNvSpPr>
          <p:nvPr/>
        </p:nvSpPr>
        <p:spPr>
          <a:xfrm>
            <a:off x="6685927" y="3559639"/>
            <a:ext cx="3469813" cy="1024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to Consumer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5927CE-9DDF-4F67-803B-3B3378E46582}"/>
              </a:ext>
            </a:extLst>
          </p:cNvPr>
          <p:cNvSpPr/>
          <p:nvPr/>
        </p:nvSpPr>
        <p:spPr>
          <a:xfrm>
            <a:off x="267128" y="2218844"/>
            <a:ext cx="9400854" cy="2026945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7132784-6992-4213-87EC-747FEA06E669}"/>
              </a:ext>
            </a:extLst>
          </p:cNvPr>
          <p:cNvSpPr txBox="1">
            <a:spLocks/>
          </p:cNvSpPr>
          <p:nvPr/>
        </p:nvSpPr>
        <p:spPr>
          <a:xfrm>
            <a:off x="9900897" y="2218844"/>
            <a:ext cx="2023976" cy="2026945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I’ll talk about these channels in more detail as they are the largest platforms.</a:t>
            </a:r>
          </a:p>
        </p:txBody>
      </p:sp>
    </p:spTree>
    <p:extLst>
      <p:ext uri="{BB962C8B-B14F-4D97-AF65-F5344CB8AC3E}">
        <p14:creationId xmlns:p14="http://schemas.microsoft.com/office/powerpoint/2010/main" val="313954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265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FOOD ECOMMERCE SALES ARE SMALL BUT GROWING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5537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7F3550-E3D0-46C9-916A-D4E320C70896}"/>
              </a:ext>
            </a:extLst>
          </p:cNvPr>
          <p:cNvSpPr txBox="1">
            <a:spLocks/>
          </p:cNvSpPr>
          <p:nvPr/>
        </p:nvSpPr>
        <p:spPr>
          <a:xfrm>
            <a:off x="553797" y="1744465"/>
            <a:ext cx="8720205" cy="4234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marL="388620" indent="-342900"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 of retail sales are online and growing quickly (+15% YoY)</a:t>
            </a:r>
            <a:r>
              <a:rPr lang="en-US" sz="240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388620" indent="-342900"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of food and beverage sales are online</a:t>
            </a:r>
            <a:r>
              <a:rPr lang="en-US" sz="240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</a:p>
          <a:p>
            <a:pPr marL="388620" indent="-342900"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increase in online grocery sales in March</a:t>
            </a:r>
            <a:r>
              <a:rPr lang="en-US" sz="240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388620" indent="-342900"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marketing spend is down, leading to 20-50% decreases in CPC (depending on category)</a:t>
            </a:r>
          </a:p>
          <a:p>
            <a:pPr marL="388620" indent="-342900">
              <a:spcBef>
                <a:spcPts val="0"/>
              </a:spcBef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6E2FC-8BBB-4508-BA00-BD8A0A1B3E81}"/>
              </a:ext>
            </a:extLst>
          </p:cNvPr>
          <p:cNvSpPr/>
          <p:nvPr/>
        </p:nvSpPr>
        <p:spPr>
          <a:xfrm>
            <a:off x="315074" y="6488668"/>
            <a:ext cx="8958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Sources: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DigitalCommerce360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30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Edge by </a:t>
            </a:r>
            <a:r>
              <a:rPr lang="en-US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Ascential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US" baseline="30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DigitalCommerce360</a:t>
            </a:r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2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265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2019 DRIVERS FOR ECOMMERCE GROCERY GROWTH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5537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7F3550-E3D0-46C9-916A-D4E320C70896}"/>
              </a:ext>
            </a:extLst>
          </p:cNvPr>
          <p:cNvSpPr txBox="1">
            <a:spLocks/>
          </p:cNvSpPr>
          <p:nvPr/>
        </p:nvSpPr>
        <p:spPr>
          <a:xfrm>
            <a:off x="553797" y="1744465"/>
            <a:ext cx="8720205" cy="4234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focus of retailers: in-store grocery sales are flat but online grocery sales are growing 15%</a:t>
            </a: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availability of click-and-collect or home delivery services (90% of all households in the US, up from 81% in 2018)</a:t>
            </a:r>
            <a:endParaRPr lang="en-US" sz="2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Amazon includes Amazon Fresh and grocery delivery from Whole Foods Market free for Amazon Prime members</a:t>
            </a: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 push by Walmart across all its online channels, including launching Delivery Unlimited Program ($98/year for grocery deliveries).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Walmart is now #1 in online grocery sales!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6E2FC-8BBB-4508-BA00-BD8A0A1B3E81}"/>
              </a:ext>
            </a:extLst>
          </p:cNvPr>
          <p:cNvSpPr/>
          <p:nvPr/>
        </p:nvSpPr>
        <p:spPr>
          <a:xfrm>
            <a:off x="5917916" y="6488668"/>
            <a:ext cx="3356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DigitalCommerce360</a:t>
            </a:r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9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22-B6CA-4E24-BF69-290B698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265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SUCCESS IN ECOMMERCE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8D39A-4AFB-144E-AAEA-6F79F6EE4C5D}"/>
              </a:ext>
            </a:extLst>
          </p:cNvPr>
          <p:cNvSpPr txBox="1">
            <a:spLocks/>
          </p:cNvSpPr>
          <p:nvPr/>
        </p:nvSpPr>
        <p:spPr>
          <a:xfrm>
            <a:off x="553797" y="2116476"/>
            <a:ext cx="2947582" cy="45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Font typeface="Arial"/>
              <a:buNone/>
            </a:pPr>
            <a:endParaRPr lang="en-US" sz="15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7F3550-E3D0-46C9-916A-D4E320C70896}"/>
              </a:ext>
            </a:extLst>
          </p:cNvPr>
          <p:cNvSpPr txBox="1">
            <a:spLocks/>
          </p:cNvSpPr>
          <p:nvPr/>
        </p:nvSpPr>
        <p:spPr>
          <a:xfrm>
            <a:off x="553797" y="1744465"/>
            <a:ext cx="8720205" cy="4234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ecommerce a business priority and commit to being in the channel for at least a year. It takes time for online algorithms and flywheels to get going.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 a channel within the ecommerce landscape. Each channel has its own tradeoffs and takes a lot of time and money to manage.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ecommerce-specific products and case packs so your pricing provides value for consumers and gross margin for you.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Marketing Plan and a marketing budget to support your ecommerce sales (similar to trade promotion budgets in brick &amp; mortar)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your costs. Ecommerce is notoriously hard for grocery manufacturers to make money in – you have to have the right volume/cost ratio and scale.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91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6">
      <a:dk1>
        <a:srgbClr val="435159"/>
      </a:dk1>
      <a:lt1>
        <a:srgbClr val="EEF0F2"/>
      </a:lt1>
      <a:dk2>
        <a:srgbClr val="FEFFFF"/>
      </a:dk2>
      <a:lt2>
        <a:srgbClr val="435159"/>
      </a:lt2>
      <a:accent1>
        <a:srgbClr val="FAB80A"/>
      </a:accent1>
      <a:accent2>
        <a:srgbClr val="E95161"/>
      </a:accent2>
      <a:accent3>
        <a:srgbClr val="FFF3E2"/>
      </a:accent3>
      <a:accent4>
        <a:srgbClr val="ED7582"/>
      </a:accent4>
      <a:accent5>
        <a:srgbClr val="FBC944"/>
      </a:accent5>
      <a:accent6>
        <a:srgbClr val="BCD0C7"/>
      </a:accent6>
      <a:hlink>
        <a:srgbClr val="E95161"/>
      </a:hlink>
      <a:folHlink>
        <a:srgbClr val="435159"/>
      </a:folHlink>
    </a:clrScheme>
    <a:fontScheme name="Custom 2">
      <a:majorFont>
        <a:latin typeface="Libre Baskerville"/>
        <a:ea typeface=""/>
        <a:cs typeface=""/>
      </a:majorFont>
      <a:minorFont>
        <a:latin typeface="Roboto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10621</TotalTime>
  <Words>1793</Words>
  <Application>Microsoft Office PowerPoint</Application>
  <PresentationFormat>Widescreen</PresentationFormat>
  <Paragraphs>316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Karla</vt:lpstr>
      <vt:lpstr>League Spartan</vt:lpstr>
      <vt:lpstr>Libre Baskerville</vt:lpstr>
      <vt:lpstr>Montserrat Medium</vt:lpstr>
      <vt:lpstr>Roboto</vt:lpstr>
      <vt:lpstr>Wingdings</vt:lpstr>
      <vt:lpstr>Wingdings 3</vt:lpstr>
      <vt:lpstr>Facet</vt:lpstr>
      <vt:lpstr>PowerPoint Presentation</vt:lpstr>
      <vt:lpstr>ABOUT US</vt:lpstr>
      <vt:lpstr>FIRST, ESTABLISH YOUR BUSINESS GOALS FOR ENTERING ECOMMERCE</vt:lpstr>
      <vt:lpstr>OBJECTIVES AND KEY RESULTS FRAMEWORK</vt:lpstr>
      <vt:lpstr>ECOMMERCE LANDSCAPE</vt:lpstr>
      <vt:lpstr>ECOMMERCE LANDSCAPE AND KEY PLAYERS</vt:lpstr>
      <vt:lpstr>FOOD ECOMMERCE SALES ARE SMALL BUT GROWING </vt:lpstr>
      <vt:lpstr>KEY 2019 DRIVERS FOR ECOMMERCE GROCERY GROWTH</vt:lpstr>
      <vt:lpstr>SUCCESS IN ECOMMERCE</vt:lpstr>
      <vt:lpstr>AMAZON DEEP DIVE</vt:lpstr>
      <vt:lpstr>AMAZON SUMMARY</vt:lpstr>
      <vt:lpstr>AMAZON TRADEOFFS</vt:lpstr>
      <vt:lpstr>SUCCEEDING ON AMAZON</vt:lpstr>
      <vt:lpstr>OPTIMIZING AMAZON SALES</vt:lpstr>
      <vt:lpstr>WALMART DEEP DIVE</vt:lpstr>
      <vt:lpstr>WALMART SUMMARY</vt:lpstr>
      <vt:lpstr>WALMART TRADEOFFS</vt:lpstr>
      <vt:lpstr>OPTIMIZING WALMART.COM SALES</vt:lpstr>
      <vt:lpstr>DIRECT TO CONSUMER DEEP DIVE</vt:lpstr>
      <vt:lpstr>DIRECT TO CONSUMER SUMMARY</vt:lpstr>
      <vt:lpstr>DTC TRADEOFFS</vt:lpstr>
      <vt:lpstr>SUCCEEDING ON DTC</vt:lpstr>
      <vt:lpstr>OPTIMIZING DTC SALES</vt:lpstr>
      <vt:lpstr>ECOMMERCE CHANNEL COMPARISON</vt:lpstr>
      <vt:lpstr>AMAZON, WALMART, &amp; DTC COMPARISON</vt:lpstr>
      <vt:lpstr>AMAZON, WALMART, &amp; DTC COMPARISON</vt:lpstr>
      <vt:lpstr>REACH OUT FOR MORE EXTRAORDINARY BRAND MARKETING LEADERSHIP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Mannering</dc:creator>
  <cp:lastModifiedBy>Christie Lee</cp:lastModifiedBy>
  <cp:revision>388</cp:revision>
  <cp:lastPrinted>2020-02-11T00:23:47Z</cp:lastPrinted>
  <dcterms:created xsi:type="dcterms:W3CDTF">2019-03-14T12:35:31Z</dcterms:created>
  <dcterms:modified xsi:type="dcterms:W3CDTF">2020-06-18T01:24:32Z</dcterms:modified>
</cp:coreProperties>
</file>